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8" r:id="rId3"/>
    <p:sldId id="259" r:id="rId4"/>
    <p:sldId id="257" r:id="rId5"/>
    <p:sldId id="258" r:id="rId6"/>
    <p:sldId id="262" r:id="rId7"/>
    <p:sldId id="261" r:id="rId8"/>
    <p:sldId id="260" r:id="rId9"/>
    <p:sldId id="264" r:id="rId10"/>
    <p:sldId id="263" r:id="rId11"/>
    <p:sldId id="265" r:id="rId12"/>
    <p:sldId id="266" r:id="rId13"/>
    <p:sldId id="267" r:id="rId14"/>
    <p:sldId id="268" r:id="rId15"/>
    <p:sldId id="279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7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CA39D-7B7C-41A7-9A1D-BD63BEA3A763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BAD8D-A02E-46A9-8C42-4DA29F189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hape 121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4648200 w 120000"/>
              <a:gd name="T3" fmla="*/ 0 h 120000"/>
              <a:gd name="T4" fmla="*/ 4648200 w 120000"/>
              <a:gd name="T5" fmla="*/ 3486150 h 120000"/>
              <a:gd name="T6" fmla="*/ 0 w 120000"/>
              <a:gd name="T7" fmla="*/ 348615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med" len="med"/>
            <a:tailEnd type="none" w="med" len="med"/>
          </a:ln>
        </p:spPr>
      </p:sp>
      <p:sp>
        <p:nvSpPr>
          <p:cNvPr id="40962" name="Shape 122"/>
          <p:cNvSpPr>
            <a:spLocks noGrp="1"/>
          </p:cNvSpPr>
          <p:nvPr>
            <p:ph type="body" idx="1"/>
          </p:nvPr>
        </p:nvSpPr>
        <p:spPr bwMode="auto">
          <a:xfrm>
            <a:off x="686591" y="4344025"/>
            <a:ext cx="5484818" cy="4114488"/>
          </a:xfrm>
          <a:noFill/>
        </p:spPr>
        <p:txBody>
          <a:bodyPr wrap="square" lIns="91424" tIns="45699" rIns="91424" bIns="4569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40963" name="Shape 12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lIns="91424" tIns="45699" rIns="91424" bIns="45699"/>
          <a:lstStyle/>
          <a:p>
            <a:pPr>
              <a:buSzPct val="25000"/>
            </a:pPr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4F47-EA09-488A-AC06-230D7D0A4F73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3D604-031C-4471-8B09-F82F8695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4F47-EA09-488A-AC06-230D7D0A4F73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3D604-031C-4471-8B09-F82F8695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4F47-EA09-488A-AC06-230D7D0A4F73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3D604-031C-4471-8B09-F82F8695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4F47-EA09-488A-AC06-230D7D0A4F73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3D604-031C-4471-8B09-F82F8695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4F47-EA09-488A-AC06-230D7D0A4F73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3D604-031C-4471-8B09-F82F8695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4F47-EA09-488A-AC06-230D7D0A4F73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3D604-031C-4471-8B09-F82F8695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4F47-EA09-488A-AC06-230D7D0A4F73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3D604-031C-4471-8B09-F82F8695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4F47-EA09-488A-AC06-230D7D0A4F73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3D604-031C-4471-8B09-F82F8695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4F47-EA09-488A-AC06-230D7D0A4F73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3D604-031C-4471-8B09-F82F8695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4F47-EA09-488A-AC06-230D7D0A4F73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3D604-031C-4471-8B09-F82F8695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4F47-EA09-488A-AC06-230D7D0A4F73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3D604-031C-4471-8B09-F82F8695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24F47-EA09-488A-AC06-230D7D0A4F73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3D604-031C-4471-8B09-F82F8695E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steele\My%20Documents\My%20Music\08%20-%20(I've%20Got)%20The%20Power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s://wcpss.edmodo.com/folder/133787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cpss.edmodo.com/folder/133787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owersource.pearsonschoolsystems.com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mozilla.org/en-US/firefox/new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nnettesteele.weebly.com/useful-links.html" TargetMode="External"/><Relationship Id="rId2" Type="http://schemas.openxmlformats.org/officeDocument/2006/relationships/hyperlink" Target="http://ps.wcps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cpss.net/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randing_IIS_Presentation_101212Q.pdf"/>
          <p:cNvPicPr>
            <a:picLocks noChangeAspect="1"/>
          </p:cNvPicPr>
          <p:nvPr/>
        </p:nvPicPr>
        <p:blipFill>
          <a:blip r:embed="rId3" cstate="print"/>
          <a:srcRect t="20000" b="26666"/>
          <a:stretch>
            <a:fillRect/>
          </a:stretch>
        </p:blipFill>
        <p:spPr bwMode="auto">
          <a:xfrm>
            <a:off x="381000" y="533400"/>
            <a:ext cx="38354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www.gcs.k12.in.us/uploads/image/Communications/Power%20Schoo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981200"/>
            <a:ext cx="6496050" cy="2807616"/>
          </a:xfrm>
          <a:prstGeom prst="rect">
            <a:avLst/>
          </a:prstGeom>
          <a:noFill/>
        </p:spPr>
      </p:pic>
      <p:pic>
        <p:nvPicPr>
          <p:cNvPr id="1030" name="Picture 6" descr="http://3.bp.blogspot.com/_fqqhuTNyIgM/TNStFGStWRI/AAAAAAAAAA8/cc_Q-bd4fRE/s1600/PowerTeach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4953000"/>
            <a:ext cx="5800725" cy="1209676"/>
          </a:xfrm>
          <a:prstGeom prst="rect">
            <a:avLst/>
          </a:prstGeom>
          <a:noFill/>
        </p:spPr>
      </p:pic>
      <p:pic>
        <p:nvPicPr>
          <p:cNvPr id="6" name="08 - (I've Got) The Powe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7696200" y="6096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905001"/>
            <a:ext cx="6536191" cy="37337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105400" y="2895600"/>
            <a:ext cx="4038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Bef>
                <a:spcPts val="0"/>
              </a:spcBef>
              <a:spcAft>
                <a:spcPts val="300"/>
              </a:spcAft>
              <a:defRPr/>
            </a:pPr>
            <a:r>
              <a:rPr lang="en-US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Username: wcpss000000</a:t>
            </a:r>
          </a:p>
          <a:p>
            <a:pPr marL="171450" indent="-171450">
              <a:spcBef>
                <a:spcPts val="0"/>
              </a:spcBef>
              <a:spcAft>
                <a:spcPts val="300"/>
              </a:spcAft>
              <a:defRPr/>
            </a:pPr>
            <a:r>
              <a:rPr lang="en-US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 Your 6 digit employee number</a:t>
            </a:r>
          </a:p>
          <a:p>
            <a:pPr marL="171450" indent="-171450">
              <a:spcBef>
                <a:spcPts val="0"/>
              </a:spcBef>
              <a:spcAft>
                <a:spcPts val="300"/>
              </a:spcAft>
              <a:defRPr/>
            </a:pPr>
            <a:r>
              <a:rPr lang="en-US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If yours is only 5 add a zero in front</a:t>
            </a:r>
          </a:p>
          <a:p>
            <a:pPr marL="171450" indent="-171450">
              <a:spcBef>
                <a:spcPts val="0"/>
              </a:spcBef>
              <a:spcAft>
                <a:spcPts val="300"/>
              </a:spcAft>
              <a:defRPr/>
            </a:pPr>
            <a:endParaRPr lang="en-US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1450" indent="-171450">
              <a:spcBef>
                <a:spcPts val="0"/>
              </a:spcBef>
              <a:spcAft>
                <a:spcPts val="300"/>
              </a:spcAft>
              <a:defRPr/>
            </a:pPr>
            <a:r>
              <a:rPr lang="en-US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Password: your email password</a:t>
            </a:r>
            <a:endParaRPr lang="en-US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pic>
        <p:nvPicPr>
          <p:cNvPr id="5" name="Picture 6" descr="http://3.bp.blogspot.com/_fqqhuTNyIgM/TNStFGStWRI/AAAAAAAAAA8/cc_Q-bd4fRE/s1600/PowerTeach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0"/>
            <a:ext cx="7734300" cy="161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1371600"/>
            <a:ext cx="6629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spcAft>
                <a:spcPts val="300"/>
              </a:spcAft>
              <a:defRPr/>
            </a:pP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		How to </a:t>
            </a:r>
            <a:r>
              <a:rPr lang="en-US" sz="32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T</a:t>
            </a: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ake </a:t>
            </a:r>
            <a:r>
              <a:rPr lang="en-US" sz="32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A</a:t>
            </a: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ttendance</a:t>
            </a:r>
            <a:endParaRPr lang="en-US" sz="32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6400" y="2362200"/>
            <a:ext cx="6705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Video :    </a:t>
            </a:r>
            <a:r>
              <a:rPr lang="en-US" dirty="0"/>
              <a:t> </a:t>
            </a:r>
            <a:r>
              <a:rPr lang="en-US" u="sng" dirty="0">
                <a:hlinkClick r:id="rId2"/>
              </a:rPr>
              <a:t>https://wcpss.edmodo.com/folder/1337870</a:t>
            </a:r>
            <a:endParaRPr lang="en-US" dirty="0"/>
          </a:p>
        </p:txBody>
      </p:sp>
      <p:pic>
        <p:nvPicPr>
          <p:cNvPr id="19" name="Picture 18" descr="untitled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2895600"/>
            <a:ext cx="6096000" cy="3550920"/>
          </a:xfrm>
          <a:prstGeom prst="rect">
            <a:avLst/>
          </a:prstGeom>
        </p:spPr>
      </p:pic>
      <p:pic>
        <p:nvPicPr>
          <p:cNvPr id="20" name="Picture 6" descr="http://3.bp.blogspot.com/_fqqhuTNyIgM/TNStFGStWRI/AAAAAAAAAA8/cc_Q-bd4fRE/s1600/PowerTeach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4732"/>
            <a:ext cx="6362700" cy="1326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1371600"/>
            <a:ext cx="6629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spcAft>
                <a:spcPts val="300"/>
              </a:spcAft>
              <a:defRPr/>
            </a:pP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		How to </a:t>
            </a:r>
            <a:r>
              <a:rPr lang="en-US" sz="32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T</a:t>
            </a: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ake </a:t>
            </a:r>
            <a:r>
              <a:rPr lang="en-US" sz="32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A</a:t>
            </a: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ttendance</a:t>
            </a:r>
            <a:endParaRPr lang="en-US" sz="32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819400"/>
            <a:ext cx="80772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Click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on the chair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icon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next to the homeroom class.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Use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 dropdown menu under date to select the correct date. 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If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 students are present you only have to click on the submit button. 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If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 student is absent click on the white box beside his/her name and use the dropdown menu to code their absence. 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can enter in a comment by clicking on the grey box. The comment screen will open. When you are finished click ok and that absence/tardy will have a comment attached to it.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26629" name="Picture 5" descr="http://www.edline.net/pages/Seoul_Foreign_Schools/Educational_Technology/system_files/teachers/tech_tips/PowerSchool/Open_Attendance_Page/attendance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905000"/>
            <a:ext cx="4038600" cy="971551"/>
          </a:xfrm>
          <a:prstGeom prst="rect">
            <a:avLst/>
          </a:prstGeom>
          <a:noFill/>
        </p:spPr>
      </p:pic>
      <p:pic>
        <p:nvPicPr>
          <p:cNvPr id="11" name="Picture 6" descr="http://3.bp.blogspot.com/_fqqhuTNyIgM/TNStFGStWRI/AAAAAAAAAA8/cc_Q-bd4fRE/s1600/PowerTeach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20932"/>
            <a:ext cx="6362700" cy="1326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1371600"/>
            <a:ext cx="6629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spcAft>
                <a:spcPts val="300"/>
              </a:spcAft>
              <a:defRPr/>
            </a:pP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		How to </a:t>
            </a:r>
            <a:r>
              <a:rPr lang="en-US" sz="32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T</a:t>
            </a: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ake </a:t>
            </a:r>
            <a:r>
              <a:rPr lang="en-US" sz="32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A</a:t>
            </a: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ttendance</a:t>
            </a:r>
            <a:endParaRPr lang="en-US" sz="32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pic>
        <p:nvPicPr>
          <p:cNvPr id="5" name="Picture 5" descr="http://www.edline.net/pages/Seoul_Foreign_Schools/Educational_Technology/system_files/teachers/tech_tips/PowerSchool/Open_Attendance_Page/attendance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905000"/>
            <a:ext cx="4038600" cy="97155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62000" y="3276600"/>
            <a:ext cx="70866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 would suggest using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     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icon to take attendance by single day only because it is easier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There are other ways to set up your seating chart and use multi-day attendance but I think the single day is the easiest and the safest for making sure it is completed. </a:t>
            </a:r>
          </a:p>
          <a:p>
            <a:endParaRPr lang="en-US" dirty="0"/>
          </a:p>
        </p:txBody>
      </p:sp>
      <p:pic>
        <p:nvPicPr>
          <p:cNvPr id="7" name="Picture 6" descr="Take Attendanc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276600"/>
            <a:ext cx="41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http://3.bp.blogspot.com/_fqqhuTNyIgM/TNStFGStWRI/AAAAAAAAAA8/cc_Q-bd4fRE/s1600/PowerTeach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97132"/>
            <a:ext cx="6362700" cy="1326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2743200"/>
            <a:ext cx="7772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Click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on the backpack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icon        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beside your homeroom class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Click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on the student’s last name on the left side of the screen. 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 right side of the screen under the blue line you will see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 dropdown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menu that says select screen. 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Click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on that and change it to quick lookup. 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is where any medical information, custody information, etc. will be kept. Click on the icons beside the student’s name to determine what important information there is for that child. 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To return to the start page click on the words </a:t>
            </a:r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POWER TEACHER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at the top of the page.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219200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spcAft>
                <a:spcPts val="300"/>
              </a:spcAft>
              <a:defRPr/>
            </a:pP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	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ＭＳ Ｐゴシック"/>
                <a:cs typeface="Arial" pitchFamily="34" charset="0"/>
              </a:rPr>
              <a:t>How to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Access Student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Information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pic>
        <p:nvPicPr>
          <p:cNvPr id="5" name="Picture 5" descr="http://www.edline.net/pages/Seoul_Foreign_Schools/Educational_Technology/system_files/teachers/tech_tips/PowerSchool/Open_Attendance_Page/attendance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828800"/>
            <a:ext cx="3733800" cy="898226"/>
          </a:xfrm>
          <a:prstGeom prst="rect">
            <a:avLst/>
          </a:prstGeom>
          <a:noFill/>
        </p:spPr>
      </p:pic>
      <p:pic>
        <p:nvPicPr>
          <p:cNvPr id="6" name="Picture 5" descr="Student Informatio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5908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http://3.bp.blogspot.com/_fqqhuTNyIgM/TNStFGStWRI/AAAAAAAAAA8/cc_Q-bd4fRE/s1600/PowerTeach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152400"/>
            <a:ext cx="5905500" cy="12315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gpht.com/4ZBFqbNFwegUbsJP5Em5kSGOeNn38ldJDVaVjrzpD58ScNghajRhFBUabeY8H8RP1hc=w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81000"/>
            <a:ext cx="2857500" cy="28575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14400" y="3505200"/>
            <a:ext cx="7391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On Your computer go to: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Start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Programs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Click Adobe reader 9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Wait until you see the adobe reader window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3800" y="1219200"/>
            <a:ext cx="4495800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spcAft>
                <a:spcPts val="300"/>
              </a:spcAft>
              <a:defRPr/>
            </a:pP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	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ＭＳ Ｐゴシック"/>
                <a:cs typeface="Arial" pitchFamily="34" charset="0"/>
              </a:rPr>
              <a:t>How to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View Reports</a:t>
            </a:r>
          </a:p>
          <a:p>
            <a:pPr marL="171450" lvl="0" indent="-171450">
              <a:spcAft>
                <a:spcPts val="300"/>
              </a:spcAft>
              <a:defRPr/>
            </a:pP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1450" lvl="0" indent="-171450">
              <a:spcAft>
                <a:spcPts val="300"/>
              </a:spcAft>
              <a:defRPr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ＭＳ Ｐゴシック"/>
                <a:cs typeface="Arial" pitchFamily="34" charset="0"/>
              </a:rPr>
              <a:t>This only needs to be done one time.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1219200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algn="ctr">
              <a:spcAft>
                <a:spcPts val="300"/>
              </a:spcAft>
              <a:defRPr/>
            </a:pP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	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Attendance Grid for </a:t>
            </a: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Substitute Teachers</a:t>
            </a:r>
            <a:endParaRPr lang="en-US" sz="32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133600"/>
            <a:ext cx="7620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From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the start page click on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Gradebook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on the left </a:t>
            </a: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side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of the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screen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Click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on the reports icon at the top of the screen </a:t>
            </a: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Click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on the grey arrow beside attendance grid </a:t>
            </a: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Click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on the grey calendar beside start date to change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 the date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the same for the end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date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Click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open report then you can print </a:t>
            </a: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by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clicking on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the print icon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28674" name="Picture 2" descr="C:\Documents and Settings\asteele\Local Settings\Temporary Internet Files\Content.IE5\9AOBQLJA\MC90043478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343400"/>
            <a:ext cx="1905000" cy="1905000"/>
          </a:xfrm>
          <a:prstGeom prst="rect">
            <a:avLst/>
          </a:prstGeom>
          <a:noFill/>
        </p:spPr>
      </p:pic>
      <p:pic>
        <p:nvPicPr>
          <p:cNvPr id="6" name="Picture 6" descr="http://3.bp.blogspot.com/_fqqhuTNyIgM/TNStFGStWRI/AAAAAAAAAA8/cc_Q-bd4fRE/s1600/PowerTeach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0"/>
            <a:ext cx="5981700" cy="12474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1295400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algn="ctr">
              <a:spcAft>
                <a:spcPts val="300"/>
              </a:spcAft>
              <a:defRPr/>
            </a:pP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	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Report for </a:t>
            </a: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Student Check Off</a:t>
            </a:r>
            <a:endParaRPr lang="en-US" sz="32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8001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From the start page click on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Gradebook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on the left side of the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screen</a:t>
            </a:r>
          </a:p>
          <a:p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Click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on the reports icon at the top of the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screen</a:t>
            </a:r>
          </a:p>
          <a:p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Click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on the grey arrow beside student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roster</a:t>
            </a:r>
          </a:p>
          <a:p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You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can choose any information you would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like</a:t>
            </a:r>
          </a:p>
          <a:p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(student name, number, birthday, grade level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phone number, parent information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and any custom information you would like) 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27650" name="Picture 2" descr="C:\Documents and Settings\asteele\Local Settings\Temporary Internet Files\Content.IE5\9AOBQLJA\MC90043478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352800"/>
            <a:ext cx="2362200" cy="2362200"/>
          </a:xfrm>
          <a:prstGeom prst="rect">
            <a:avLst/>
          </a:prstGeom>
          <a:noFill/>
        </p:spPr>
      </p:pic>
      <p:pic>
        <p:nvPicPr>
          <p:cNvPr id="6" name="Picture 6" descr="http://3.bp.blogspot.com/_fqqhuTNyIgM/TNStFGStWRI/AAAAAAAAAA8/cc_Q-bd4fRE/s1600/PowerTeach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52400"/>
            <a:ext cx="5981700" cy="12474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1219200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algn="ctr">
              <a:spcAft>
                <a:spcPts val="300"/>
              </a:spcAft>
              <a:defRPr/>
            </a:pP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	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Report for </a:t>
            </a: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Student Check Off 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(Continued)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80010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put your custom information into the report click extra class 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  column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and choose from your custom information. 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report would be good for the RED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BAG. </a:t>
            </a:r>
          </a:p>
          <a:p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If you only want the student’s name and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check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off boxes click only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box for student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name.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Check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the box beside the number of blank boxes you want. 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You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can also type in the heading for the boxes. 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Click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run report then you can print it by clicking on the printer icon. </a:t>
            </a:r>
          </a:p>
          <a:p>
            <a:endParaRPr lang="en-US" dirty="0"/>
          </a:p>
        </p:txBody>
      </p:sp>
      <p:pic>
        <p:nvPicPr>
          <p:cNvPr id="29698" name="Picture 2" descr="C:\Documents and Settings\asteele\Local Settings\Temporary Internet Files\Content.IE5\9AOBQLJA\MC90043478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438400"/>
            <a:ext cx="1828572" cy="1828572"/>
          </a:xfrm>
          <a:prstGeom prst="rect">
            <a:avLst/>
          </a:prstGeom>
          <a:noFill/>
        </p:spPr>
      </p:pic>
      <p:pic>
        <p:nvPicPr>
          <p:cNvPr id="6" name="Picture 6" descr="http://3.bp.blogspot.com/_fqqhuTNyIgM/TNStFGStWRI/AAAAAAAAAA8/cc_Q-bd4fRE/s1600/PowerTeach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52400"/>
            <a:ext cx="5600700" cy="1167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1219200"/>
            <a:ext cx="7543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algn="ctr">
              <a:spcAft>
                <a:spcPts val="300"/>
              </a:spcAft>
              <a:defRPr/>
            </a:pPr>
            <a:r>
              <a:rPr lang="en-US" sz="3200" b="1" dirty="0" smtClean="0"/>
              <a:t> 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How to </a:t>
            </a: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Input Custom Information 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Students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209800"/>
            <a:ext cx="8001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From the start page click on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Gradebook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on the left side of the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screen</a:t>
            </a:r>
          </a:p>
          <a:p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Click student information at the top of the screen 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Click extra class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column</a:t>
            </a:r>
          </a:p>
          <a:p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Highlight custom 1 and click edit 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Type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in whatever custom column you want (parent email address, 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mom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cell, dad cell etc.) then click close 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To add the student information go to the column you want to change and double click the box beside the student’s name then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type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Click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save to close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8" name="Picture 2" descr="C:\Documents and Settings\asteele\Local Settings\Temporary Internet Files\Content.IE5\9AOBQLJA\MC90043478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819400"/>
            <a:ext cx="1828572" cy="1828572"/>
          </a:xfrm>
          <a:prstGeom prst="rect">
            <a:avLst/>
          </a:prstGeom>
          <a:noFill/>
        </p:spPr>
      </p:pic>
      <p:pic>
        <p:nvPicPr>
          <p:cNvPr id="6" name="Picture 6" descr="http://3.bp.blogspot.com/_fqqhuTNyIgM/TNStFGStWRI/AAAAAAAAAA8/cc_Q-bd4fRE/s1600/PowerTeach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52400"/>
            <a:ext cx="5448300" cy="1136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randing_IIS_Presentation_101212Q.pdf"/>
          <p:cNvPicPr>
            <a:picLocks noChangeAspect="1"/>
          </p:cNvPicPr>
          <p:nvPr/>
        </p:nvPicPr>
        <p:blipFill>
          <a:blip r:embed="rId2" cstate="print"/>
          <a:srcRect t="20000" b="26666"/>
          <a:stretch>
            <a:fillRect/>
          </a:stretch>
        </p:blipFill>
        <p:spPr bwMode="auto">
          <a:xfrm>
            <a:off x="533400" y="533400"/>
            <a:ext cx="38354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www.gcs.k12.in.us/uploads/image/Communications/Power%20Scho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1200"/>
            <a:ext cx="6496050" cy="2807616"/>
          </a:xfrm>
          <a:prstGeom prst="rect">
            <a:avLst/>
          </a:prstGeom>
          <a:noFill/>
        </p:spPr>
      </p:pic>
      <p:pic>
        <p:nvPicPr>
          <p:cNvPr id="1026" name="Picture 2" descr="C:\Documents and Settings\asteele\Local Settings\Temporary Internet Files\Content.IE5\Y9PHD0AV\MC900439827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381000"/>
            <a:ext cx="2590800" cy="2590800"/>
          </a:xfrm>
          <a:prstGeom prst="rect">
            <a:avLst/>
          </a:prstGeom>
          <a:noFill/>
        </p:spPr>
      </p:pic>
      <p:pic>
        <p:nvPicPr>
          <p:cNvPr id="1030" name="Picture 6" descr="http://3.bp.blogspot.com/_fqqhuTNyIgM/TNStFGStWRI/AAAAAAAAAA8/cc_Q-bd4fRE/s1600/PowerTeach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4953000"/>
            <a:ext cx="5800725" cy="1209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3.bp.blogspot.com/_fqqhuTNyIgM/TNStFGStWRI/AAAAAAAAAA8/cc_Q-bd4fRE/s1600/PowerTeache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7200900" cy="1501666"/>
          </a:xfrm>
          <a:prstGeom prst="rect">
            <a:avLst/>
          </a:prstGeom>
          <a:noFill/>
        </p:spPr>
      </p:pic>
      <p:pic>
        <p:nvPicPr>
          <p:cNvPr id="17410" name="Picture 2" descr="http://168.8.216.16/webpages/technology/powerschool/images/gradebook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578939"/>
            <a:ext cx="4507077" cy="3255439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905000"/>
            <a:ext cx="76962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GRADE BOOK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Report cards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Create &amp; record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lang="en-US" sz="32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        assignments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Acts as profile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card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endParaRPr lang="en-US" sz="32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All Teachers are required to use the </a:t>
            </a:r>
            <a:r>
              <a:rPr lang="en-US" sz="3200" b="1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PowerTeacher</a:t>
            </a: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Gradebook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3.bp.blogspot.com/_fqqhuTNyIgM/TNStFGStWRI/AAAAAAAAAA8/cc_Q-bd4fRE/s1600/PowerTeache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7200900" cy="1501666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76400"/>
            <a:ext cx="76962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All Teachers are required to use the </a:t>
            </a:r>
            <a:r>
              <a:rPr lang="en-US" sz="3200" b="1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PowerTeacher</a:t>
            </a: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Gradebook</a:t>
            </a: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.</a:t>
            </a: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For those of you who are ready to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 explore, check out these videos…</a:t>
            </a:r>
          </a:p>
          <a:p>
            <a:pPr marL="171450" indent="-171450" algn="ctr">
              <a:spcAft>
                <a:spcPts val="300"/>
              </a:spcAft>
              <a:defRPr/>
            </a:pPr>
            <a:r>
              <a:rPr lang="en-US" sz="3200" dirty="0"/>
              <a:t> </a:t>
            </a:r>
            <a:r>
              <a:rPr lang="en-US" sz="3200" u="sng" dirty="0">
                <a:hlinkClick r:id="rId3"/>
              </a:rPr>
              <a:t>https://</a:t>
            </a:r>
            <a:r>
              <a:rPr lang="en-US" sz="3200" u="sng" dirty="0" smtClean="0">
                <a:hlinkClick r:id="rId3"/>
              </a:rPr>
              <a:t>wcpss.edmodo.com/folder/1337870</a:t>
            </a:r>
            <a:endParaRPr lang="en-US" sz="3200" u="sng" dirty="0" smtClean="0"/>
          </a:p>
          <a:p>
            <a:pPr marL="171450" indent="-171450" algn="ctr">
              <a:spcAft>
                <a:spcPts val="300"/>
              </a:spcAft>
              <a:defRPr/>
            </a:pPr>
            <a:endParaRPr lang="en-US" sz="3200" dirty="0"/>
          </a:p>
          <a:p>
            <a:r>
              <a:rPr lang="en-US" sz="3200" dirty="0" err="1"/>
              <a:t>PowerSource</a:t>
            </a:r>
            <a:r>
              <a:rPr lang="en-US" sz="3200" dirty="0"/>
              <a:t> (</a:t>
            </a:r>
            <a:r>
              <a:rPr lang="en-US" sz="3200" dirty="0">
                <a:hlinkClick r:id="rId4"/>
              </a:rPr>
              <a:t>https://powersource.pearsonschoolsystems.com</a:t>
            </a:r>
            <a:r>
              <a:rPr lang="en-US" sz="3200" dirty="0"/>
              <a:t>) should be viewed prior to training:</a:t>
            </a:r>
          </a:p>
          <a:p>
            <a:r>
              <a:rPr lang="en-US" sz="3200" dirty="0"/>
              <a:t>·         </a:t>
            </a:r>
            <a:r>
              <a:rPr lang="en-US" sz="3200" dirty="0" err="1"/>
              <a:t>PowerTeacher</a:t>
            </a:r>
            <a:endParaRPr lang="en-US" sz="3200" dirty="0"/>
          </a:p>
          <a:p>
            <a:r>
              <a:rPr lang="en-US" sz="3200" dirty="0"/>
              <a:t>·         </a:t>
            </a:r>
            <a:r>
              <a:rPr lang="en-US" sz="3200" dirty="0" err="1"/>
              <a:t>PowerTeacher</a:t>
            </a:r>
            <a:r>
              <a:rPr lang="en-US" sz="3200" dirty="0"/>
              <a:t> </a:t>
            </a:r>
            <a:r>
              <a:rPr lang="en-US" sz="3200" dirty="0" err="1"/>
              <a:t>Gradebook</a:t>
            </a:r>
            <a:r>
              <a:rPr lang="en-US" sz="3200" dirty="0"/>
              <a:t>: Getting Started</a:t>
            </a:r>
          </a:p>
          <a:p>
            <a:r>
              <a:rPr lang="en-US" sz="3200" dirty="0"/>
              <a:t>·         </a:t>
            </a:r>
            <a:r>
              <a:rPr lang="en-US" sz="3200" dirty="0" err="1"/>
              <a:t>PowerTeacher</a:t>
            </a:r>
            <a:r>
              <a:rPr lang="en-US" sz="3200" dirty="0"/>
              <a:t> </a:t>
            </a:r>
            <a:r>
              <a:rPr lang="en-US" sz="3200" dirty="0" err="1"/>
              <a:t>Gradebook</a:t>
            </a:r>
            <a:r>
              <a:rPr lang="en-US" sz="3200" dirty="0"/>
              <a:t>: Working with Grades</a:t>
            </a:r>
          </a:p>
          <a:p>
            <a:r>
              <a:rPr lang="en-US" sz="3200" dirty="0"/>
              <a:t>·         </a:t>
            </a:r>
            <a:r>
              <a:rPr lang="en-US" sz="3200" dirty="0" err="1"/>
              <a:t>PowerTeacher</a:t>
            </a:r>
            <a:r>
              <a:rPr lang="en-US" sz="3200" dirty="0"/>
              <a:t> </a:t>
            </a:r>
            <a:r>
              <a:rPr lang="en-US" sz="3200" dirty="0" err="1"/>
              <a:t>Gradebook</a:t>
            </a:r>
            <a:r>
              <a:rPr lang="en-US" sz="3200" dirty="0"/>
              <a:t>: Analysis and Reporting</a:t>
            </a:r>
          </a:p>
          <a:p>
            <a:r>
              <a:rPr lang="en-US" sz="3200" dirty="0"/>
              <a:t>·         </a:t>
            </a:r>
            <a:r>
              <a:rPr lang="en-US" sz="3200" dirty="0" err="1"/>
              <a:t>PowerTeacher</a:t>
            </a:r>
            <a:r>
              <a:rPr lang="en-US" sz="3200" dirty="0"/>
              <a:t> </a:t>
            </a:r>
            <a:r>
              <a:rPr lang="en-US" sz="3200" dirty="0" err="1"/>
              <a:t>Gradebook</a:t>
            </a:r>
            <a:r>
              <a:rPr lang="en-US" sz="3200" dirty="0"/>
              <a:t> Standards</a:t>
            </a:r>
          </a:p>
          <a:p>
            <a:r>
              <a:rPr lang="en-US" sz="3200" dirty="0"/>
              <a:t>·         </a:t>
            </a: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noProof="0" dirty="0" smtClean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3.bp.blogspot.com/_fqqhuTNyIgM/TNStFGStWRI/AAAAAAAAAA8/cc_Q-bd4fRE/s1600/PowerTeache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7200900" cy="1501666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76400"/>
            <a:ext cx="76962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All Teachers are required to use the </a:t>
            </a:r>
            <a:r>
              <a:rPr lang="en-US" sz="3200" b="1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PowerTeacher</a:t>
            </a: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Gradebook</a:t>
            </a: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.</a:t>
            </a: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For those of you who are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 NOT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ready to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 explore…</a:t>
            </a: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endParaRPr lang="en-US" sz="32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Breathe Easy! </a:t>
            </a: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We will take it slow!</a:t>
            </a: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noProof="0" dirty="0" smtClean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3.bp.blogspot.com/_fqqhuTNyIgM/TNStFGStWRI/AAAAAAAAAA8/cc_Q-bd4fRE/s1600/PowerTeache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"/>
            <a:ext cx="6438900" cy="1342760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76400"/>
            <a:ext cx="76962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lvl="0"/>
            <a:r>
              <a:rPr lang="en-US" sz="3200" dirty="0" smtClean="0"/>
              <a:t> </a:t>
            </a: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Things to consider in your grade level:</a:t>
            </a:r>
          </a:p>
          <a:p>
            <a:pPr lvl="0">
              <a:buFont typeface="Arial" pitchFamily="34" charset="0"/>
              <a:buChar char="•"/>
            </a:pPr>
            <a:endParaRPr lang="en-US" sz="3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Deadlines should 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be established for 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entering 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assignments into the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Gradebook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(i.e., weekly, biweekly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0">
              <a:buFont typeface="Arial" pitchFamily="34" charset="0"/>
              <a:buChar char="•"/>
            </a:pP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PLTs should 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work to create common assignments that will be entered into the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Gradebook</a:t>
            </a:r>
            <a:endParaRPr lang="en-US" sz="3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onversations 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need to take place 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align grading practices to standards-based 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grading</a:t>
            </a:r>
          </a:p>
          <a:p>
            <a:pPr lvl="0"/>
            <a:endParaRPr lang="en-US" sz="3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How 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often will work habits/conduct assignments be entered and graded in the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Gradebook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to align with the 1-3 rubric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lvl="0">
              <a:buFont typeface="Arial" pitchFamily="34" charset="0"/>
              <a:buChar char="•"/>
            </a:pP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How will 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we 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ensure the work samples and behavior reports sent home align to the scores recorded in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Gradebook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noProof="0" dirty="0" smtClean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3.bp.blogspot.com/_fqqhuTNyIgM/TNStFGStWRI/AAAAAAAAAA8/cc_Q-bd4fRE/s1600/PowerTeache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7200900" cy="1501666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76400"/>
            <a:ext cx="76962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endParaRPr lang="en-US" sz="32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NEXT STEPS</a:t>
            </a: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endParaRPr lang="en-US" sz="32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Please bring with you some graded assignments to training on September 6</a:t>
            </a:r>
            <a:r>
              <a:rPr lang="en-US" sz="3200" b="1" baseline="300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th</a:t>
            </a: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endParaRPr lang="en-US" sz="3200" b="1" baseline="30000" dirty="0" smtClean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endParaRPr lang="en-US" sz="3200" b="1" baseline="30000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lang="en-US" sz="3200" b="1" baseline="300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REMEMBER</a:t>
            </a: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lang="en-US" sz="3200" b="1" baseline="300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IF YOU USE A PAPER GRADEBOOK YOU WILL BE REQUIRED TO TRANSFER  ALL GRADES AND ASSIGNMENTS</a:t>
            </a: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 INTO </a:t>
            </a:r>
            <a:r>
              <a:rPr lang="en-US" sz="3200" b="1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PowerTeacher</a:t>
            </a:r>
            <a:r>
              <a:rPr lang="en-US" sz="32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!</a:t>
            </a:r>
            <a:endParaRPr lang="en-US" sz="3200" b="1" baseline="30000" dirty="0" smtClean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endParaRPr lang="en-US" sz="32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noProof="0" dirty="0" smtClean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noProof="0" dirty="0" smtClean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hape 86"/>
          <p:cNvSpPr>
            <a:spLocks noChangeArrowheads="1"/>
          </p:cNvSpPr>
          <p:nvPr/>
        </p:nvSpPr>
        <p:spPr bwMode="auto">
          <a:xfrm>
            <a:off x="1922463" y="1144588"/>
            <a:ext cx="1711325" cy="1908175"/>
          </a:xfrm>
          <a:prstGeom prst="rect">
            <a:avLst/>
          </a:prstGeom>
          <a:solidFill>
            <a:srgbClr val="4F647D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9938" name="Shape 87"/>
          <p:cNvSpPr>
            <a:spLocks noChangeArrowheads="1"/>
          </p:cNvSpPr>
          <p:nvPr/>
        </p:nvSpPr>
        <p:spPr bwMode="auto">
          <a:xfrm>
            <a:off x="3671888" y="1139825"/>
            <a:ext cx="1711325" cy="1906588"/>
          </a:xfrm>
          <a:prstGeom prst="rect">
            <a:avLst/>
          </a:prstGeom>
          <a:solidFill>
            <a:srgbClr val="4F647D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9939" name="Shape 88"/>
          <p:cNvSpPr>
            <a:spLocks noChangeArrowheads="1"/>
          </p:cNvSpPr>
          <p:nvPr/>
        </p:nvSpPr>
        <p:spPr bwMode="auto">
          <a:xfrm>
            <a:off x="5421313" y="1139825"/>
            <a:ext cx="1711325" cy="1908175"/>
          </a:xfrm>
          <a:prstGeom prst="rect">
            <a:avLst/>
          </a:prstGeom>
          <a:solidFill>
            <a:srgbClr val="4F647D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9940" name="Shape 89"/>
          <p:cNvSpPr>
            <a:spLocks noChangeArrowheads="1"/>
          </p:cNvSpPr>
          <p:nvPr/>
        </p:nvSpPr>
        <p:spPr bwMode="auto">
          <a:xfrm>
            <a:off x="7170738" y="1144588"/>
            <a:ext cx="1711325" cy="1906587"/>
          </a:xfrm>
          <a:prstGeom prst="rect">
            <a:avLst/>
          </a:prstGeom>
          <a:solidFill>
            <a:srgbClr val="4F647E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9941" name="Shape 90"/>
          <p:cNvSpPr>
            <a:spLocks noChangeArrowheads="1"/>
          </p:cNvSpPr>
          <p:nvPr/>
        </p:nvSpPr>
        <p:spPr bwMode="auto">
          <a:xfrm>
            <a:off x="268288" y="1146175"/>
            <a:ext cx="1530350" cy="1906588"/>
          </a:xfrm>
          <a:prstGeom prst="rect">
            <a:avLst/>
          </a:prstGeom>
          <a:solidFill>
            <a:srgbClr val="4F647E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9942" name="Shape 91"/>
          <p:cNvSpPr txBox="1">
            <a:spLocks noChangeArrowheads="1"/>
          </p:cNvSpPr>
          <p:nvPr/>
        </p:nvSpPr>
        <p:spPr bwMode="auto">
          <a:xfrm>
            <a:off x="3841750" y="2373313"/>
            <a:ext cx="13239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SzPct val="25000"/>
            </a:pPr>
            <a:r>
              <a:rPr lang="en-US" sz="12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Assessment</a:t>
            </a:r>
          </a:p>
        </p:txBody>
      </p:sp>
      <p:sp>
        <p:nvSpPr>
          <p:cNvPr id="39943" name="Shape 92"/>
          <p:cNvSpPr>
            <a:spLocks noChangeArrowheads="1"/>
          </p:cNvSpPr>
          <p:nvPr/>
        </p:nvSpPr>
        <p:spPr bwMode="auto">
          <a:xfrm>
            <a:off x="3917950" y="1247775"/>
            <a:ext cx="1195388" cy="898525"/>
          </a:xfrm>
          <a:prstGeom prst="rect">
            <a:avLst/>
          </a:prstGeom>
          <a:solidFill>
            <a:schemeClr val="bg1"/>
          </a:solidFill>
          <a:ln w="57150">
            <a:solidFill>
              <a:srgbClr val="E16E22"/>
            </a:solidFill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9944" name="Shape 93"/>
          <p:cNvSpPr>
            <a:spLocks noChangeArrowheads="1"/>
          </p:cNvSpPr>
          <p:nvPr/>
        </p:nvSpPr>
        <p:spPr bwMode="auto">
          <a:xfrm>
            <a:off x="3979863" y="1289050"/>
            <a:ext cx="1071562" cy="803275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5" name="Shape 97"/>
          <p:cNvSpPr txBox="1">
            <a:spLocks noChangeArrowheads="1"/>
          </p:cNvSpPr>
          <p:nvPr/>
        </p:nvSpPr>
        <p:spPr bwMode="auto">
          <a:xfrm>
            <a:off x="431800" y="2193925"/>
            <a:ext cx="1223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SzPct val="25000"/>
            </a:pPr>
            <a:r>
              <a:rPr lang="en-US" sz="12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Student Information and Learner Profile</a:t>
            </a:r>
          </a:p>
        </p:txBody>
      </p:sp>
      <p:sp>
        <p:nvSpPr>
          <p:cNvPr id="39946" name="Shape 98"/>
          <p:cNvSpPr>
            <a:spLocks noChangeArrowheads="1"/>
          </p:cNvSpPr>
          <p:nvPr/>
        </p:nvSpPr>
        <p:spPr bwMode="auto">
          <a:xfrm>
            <a:off x="436563" y="1255713"/>
            <a:ext cx="1195387" cy="898525"/>
          </a:xfrm>
          <a:prstGeom prst="rect">
            <a:avLst/>
          </a:prstGeom>
          <a:solidFill>
            <a:schemeClr val="bg1"/>
          </a:solidFill>
          <a:ln w="57150">
            <a:solidFill>
              <a:srgbClr val="E16E21"/>
            </a:solidFill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9947" name="Shape 100"/>
          <p:cNvSpPr txBox="1">
            <a:spLocks noChangeArrowheads="1"/>
          </p:cNvSpPr>
          <p:nvPr/>
        </p:nvSpPr>
        <p:spPr bwMode="auto">
          <a:xfrm>
            <a:off x="2114550" y="2270125"/>
            <a:ext cx="1336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SzPct val="25000"/>
            </a:pPr>
            <a:r>
              <a:rPr lang="en-US" sz="12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Instructional Design, Practice &amp; Resources</a:t>
            </a:r>
          </a:p>
        </p:txBody>
      </p:sp>
      <p:sp>
        <p:nvSpPr>
          <p:cNvPr id="39948" name="Shape 101"/>
          <p:cNvSpPr txBox="1">
            <a:spLocks noChangeArrowheads="1"/>
          </p:cNvSpPr>
          <p:nvPr/>
        </p:nvSpPr>
        <p:spPr bwMode="auto">
          <a:xfrm>
            <a:off x="5705475" y="2263775"/>
            <a:ext cx="1138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SzPct val="25000"/>
            </a:pPr>
            <a:r>
              <a:rPr lang="en-US" sz="12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Data Analysis and Reporting</a:t>
            </a:r>
          </a:p>
        </p:txBody>
      </p:sp>
      <p:sp>
        <p:nvSpPr>
          <p:cNvPr id="39949" name="Shape 102"/>
          <p:cNvSpPr>
            <a:spLocks noChangeArrowheads="1"/>
          </p:cNvSpPr>
          <p:nvPr/>
        </p:nvSpPr>
        <p:spPr bwMode="auto">
          <a:xfrm>
            <a:off x="2179638" y="1247775"/>
            <a:ext cx="1195387" cy="898525"/>
          </a:xfrm>
          <a:prstGeom prst="rect">
            <a:avLst/>
          </a:prstGeom>
          <a:solidFill>
            <a:schemeClr val="bg1"/>
          </a:solidFill>
          <a:ln w="57150">
            <a:solidFill>
              <a:srgbClr val="E16E22"/>
            </a:solidFill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9950" name="Shape 103"/>
          <p:cNvSpPr>
            <a:spLocks noChangeArrowheads="1"/>
          </p:cNvSpPr>
          <p:nvPr/>
        </p:nvSpPr>
        <p:spPr bwMode="auto">
          <a:xfrm>
            <a:off x="5678488" y="1247775"/>
            <a:ext cx="1195387" cy="898525"/>
          </a:xfrm>
          <a:prstGeom prst="rect">
            <a:avLst/>
          </a:prstGeom>
          <a:solidFill>
            <a:schemeClr val="bg1"/>
          </a:solidFill>
          <a:ln w="57150">
            <a:solidFill>
              <a:srgbClr val="E16E22"/>
            </a:solidFill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9951" name="Shape 104"/>
          <p:cNvSpPr>
            <a:spLocks noChangeArrowheads="1"/>
          </p:cNvSpPr>
          <p:nvPr/>
        </p:nvSpPr>
        <p:spPr bwMode="auto">
          <a:xfrm>
            <a:off x="7416800" y="1247775"/>
            <a:ext cx="1195388" cy="898525"/>
          </a:xfrm>
          <a:prstGeom prst="rect">
            <a:avLst/>
          </a:prstGeom>
          <a:solidFill>
            <a:schemeClr val="bg1"/>
          </a:solidFill>
          <a:ln w="57150">
            <a:solidFill>
              <a:srgbClr val="E16E22"/>
            </a:solidFill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9952" name="Shape 105"/>
          <p:cNvSpPr>
            <a:spLocks noChangeArrowheads="1"/>
          </p:cNvSpPr>
          <p:nvPr/>
        </p:nvSpPr>
        <p:spPr bwMode="auto">
          <a:xfrm>
            <a:off x="779463" y="1290638"/>
            <a:ext cx="512762" cy="83185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Shape 106"/>
          <p:cNvSpPr>
            <a:spLocks noChangeArrowheads="1"/>
          </p:cNvSpPr>
          <p:nvPr/>
        </p:nvSpPr>
        <p:spPr bwMode="auto">
          <a:xfrm>
            <a:off x="5780088" y="1295400"/>
            <a:ext cx="996950" cy="812800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4" name="Shape 107"/>
          <p:cNvSpPr>
            <a:spLocks noChangeArrowheads="1"/>
          </p:cNvSpPr>
          <p:nvPr/>
        </p:nvSpPr>
        <p:spPr bwMode="auto">
          <a:xfrm>
            <a:off x="7500938" y="1347788"/>
            <a:ext cx="1049337" cy="700087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5" name="Shape 110"/>
          <p:cNvSpPr>
            <a:spLocks noChangeArrowheads="1"/>
          </p:cNvSpPr>
          <p:nvPr/>
        </p:nvSpPr>
        <p:spPr bwMode="auto">
          <a:xfrm>
            <a:off x="2214563" y="1285875"/>
            <a:ext cx="1146175" cy="830263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6" name="Shape 113"/>
          <p:cNvSpPr>
            <a:spLocks noChangeArrowheads="1"/>
          </p:cNvSpPr>
          <p:nvPr/>
        </p:nvSpPr>
        <p:spPr bwMode="auto">
          <a:xfrm>
            <a:off x="127000" y="112713"/>
            <a:ext cx="1344613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14" name="Shape 114"/>
          <p:cNvSpPr txBox="1">
            <a:spLocks noChangeArrowheads="1"/>
          </p:cNvSpPr>
          <p:nvPr/>
        </p:nvSpPr>
        <p:spPr bwMode="auto">
          <a:xfrm>
            <a:off x="182563" y="3606800"/>
            <a:ext cx="1931987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SzPct val="25000"/>
            </a:pPr>
            <a:r>
              <a:rPr lang="en-US" b="1">
                <a:solidFill>
                  <a:srgbClr val="696252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Information</a:t>
            </a:r>
          </a:p>
          <a:p>
            <a:pPr>
              <a:buSzPct val="25000"/>
            </a:pPr>
            <a:endParaRPr lang="en-US">
              <a:solidFill>
                <a:srgbClr val="4F647D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>
              <a:buSzPct val="25000"/>
            </a:pPr>
            <a:endParaRPr lang="en-US">
              <a:solidFill>
                <a:srgbClr val="4F647D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>
              <a:buSzPct val="25000"/>
            </a:pPr>
            <a:endParaRPr lang="en-US">
              <a:solidFill>
                <a:srgbClr val="4F647D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>
              <a:buSzPct val="25000"/>
            </a:pPr>
            <a:endParaRPr lang="en-US">
              <a:solidFill>
                <a:srgbClr val="4F647D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>
              <a:buSzPct val="25000"/>
            </a:pPr>
            <a:r>
              <a:rPr lang="en-US">
                <a:solidFill>
                  <a:srgbClr val="4F647D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a simpler, </a:t>
            </a:r>
            <a:r>
              <a:rPr lang="en-US">
                <a:solidFill>
                  <a:srgbClr val="E16E22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better </a:t>
            </a:r>
            <a:r>
              <a:rPr lang="en-US">
                <a:solidFill>
                  <a:srgbClr val="4F647D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information system to replace NC WISE </a:t>
            </a:r>
          </a:p>
          <a:p>
            <a:endParaRPr lang="en-US">
              <a:solidFill>
                <a:srgbClr val="4F647D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115" name="Shape 115"/>
          <p:cNvSpPr>
            <a:spLocks/>
          </p:cNvSpPr>
          <p:nvPr/>
        </p:nvSpPr>
        <p:spPr bwMode="auto">
          <a:xfrm rot="5400000">
            <a:off x="4253707" y="721519"/>
            <a:ext cx="547687" cy="5210175"/>
          </a:xfrm>
          <a:prstGeom prst="rightBrace">
            <a:avLst>
              <a:gd name="adj1" fmla="val 0"/>
              <a:gd name="adj2" fmla="val 50000"/>
            </a:avLst>
          </a:prstGeom>
          <a:noFill/>
          <a:ln w="9525">
            <a:solidFill>
              <a:srgbClr val="565047"/>
            </a:solidFill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16" name="Shape 116"/>
          <p:cNvSpPr>
            <a:spLocks/>
          </p:cNvSpPr>
          <p:nvPr/>
        </p:nvSpPr>
        <p:spPr bwMode="auto">
          <a:xfrm rot="5400000">
            <a:off x="760413" y="2571750"/>
            <a:ext cx="546100" cy="1530350"/>
          </a:xfrm>
          <a:prstGeom prst="rightBrace">
            <a:avLst>
              <a:gd name="adj1" fmla="val 0"/>
              <a:gd name="adj2" fmla="val 50000"/>
            </a:avLst>
          </a:prstGeom>
          <a:noFill/>
          <a:ln w="9525">
            <a:solidFill>
              <a:srgbClr val="565047"/>
            </a:solidFill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17" name="Shape 117"/>
          <p:cNvSpPr txBox="1">
            <a:spLocks noChangeArrowheads="1"/>
          </p:cNvSpPr>
          <p:nvPr/>
        </p:nvSpPr>
        <p:spPr bwMode="auto">
          <a:xfrm>
            <a:off x="2251075" y="3595688"/>
            <a:ext cx="4622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SzPct val="25000"/>
            </a:pPr>
            <a:r>
              <a:rPr lang="en-US" b="1">
                <a:solidFill>
                  <a:srgbClr val="565047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Integrated Instructional Solution</a:t>
            </a:r>
          </a:p>
          <a:p>
            <a:pPr>
              <a:buSzPct val="25000"/>
            </a:pPr>
            <a:endParaRPr lang="en-US" b="1">
              <a:solidFill>
                <a:srgbClr val="565047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>
              <a:buSzPct val="25000"/>
            </a:pPr>
            <a:r>
              <a:rPr lang="en-US">
                <a:solidFill>
                  <a:srgbClr val="565047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/>
            </a:r>
            <a:br>
              <a:rPr lang="en-US">
                <a:solidFill>
                  <a:srgbClr val="565047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>
              <a:solidFill>
                <a:srgbClr val="4F647D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>
              <a:buSzPct val="25000"/>
            </a:pPr>
            <a:endParaRPr lang="en-US">
              <a:solidFill>
                <a:srgbClr val="4F647D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>
              <a:buSzPct val="25000"/>
            </a:pPr>
            <a:r>
              <a:rPr lang="en-US">
                <a:solidFill>
                  <a:srgbClr val="4F647D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a </a:t>
            </a:r>
            <a:r>
              <a:rPr lang="en-US">
                <a:solidFill>
                  <a:srgbClr val="E16E22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new</a:t>
            </a:r>
            <a:r>
              <a:rPr lang="en-US">
                <a:solidFill>
                  <a:srgbClr val="4F647D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b="1">
                <a:solidFill>
                  <a:srgbClr val="4F647D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standards-aligned </a:t>
            </a:r>
            <a:r>
              <a:rPr lang="en-US">
                <a:solidFill>
                  <a:srgbClr val="4F647D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tool for instruction </a:t>
            </a:r>
            <a:r>
              <a:rPr lang="en-US" sz="1200">
                <a:solidFill>
                  <a:srgbClr val="4F647D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(e.g. lesson plans, unit plans), </a:t>
            </a:r>
            <a:br>
              <a:rPr lang="en-US" sz="1200">
                <a:solidFill>
                  <a:srgbClr val="4F647D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>
                <a:solidFill>
                  <a:srgbClr val="4F647D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assessment and data analysis </a:t>
            </a:r>
          </a:p>
        </p:txBody>
      </p:sp>
      <p:sp>
        <p:nvSpPr>
          <p:cNvPr id="118" name="Shape 118"/>
          <p:cNvSpPr txBox="1">
            <a:spLocks noChangeArrowheads="1"/>
          </p:cNvSpPr>
          <p:nvPr/>
        </p:nvSpPr>
        <p:spPr bwMode="auto">
          <a:xfrm>
            <a:off x="7010400" y="3609975"/>
            <a:ext cx="21336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SzPct val="25000"/>
            </a:pPr>
            <a:r>
              <a:rPr lang="en-US" b="1">
                <a:solidFill>
                  <a:srgbClr val="565047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Effectiveness</a:t>
            </a:r>
          </a:p>
          <a:p>
            <a:pPr>
              <a:buSzPct val="25000"/>
            </a:pPr>
            <a:endParaRPr lang="en-US">
              <a:solidFill>
                <a:srgbClr val="4F647D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>
              <a:buSzPct val="25000"/>
            </a:pPr>
            <a:endParaRPr lang="en-US">
              <a:solidFill>
                <a:srgbClr val="4F647D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>
              <a:buSzPct val="25000"/>
            </a:pPr>
            <a:endParaRPr lang="en-US">
              <a:solidFill>
                <a:srgbClr val="4F647D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>
              <a:buSzPct val="25000"/>
            </a:pPr>
            <a:endParaRPr lang="en-US">
              <a:solidFill>
                <a:srgbClr val="4F647D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>
              <a:buSzPct val="25000"/>
            </a:pPr>
            <a:r>
              <a:rPr lang="en-US">
                <a:solidFill>
                  <a:srgbClr val="4F647D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a simpler, </a:t>
            </a:r>
            <a:r>
              <a:rPr lang="en-US">
                <a:solidFill>
                  <a:srgbClr val="E16E22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better </a:t>
            </a:r>
            <a:r>
              <a:rPr lang="en-US">
                <a:solidFill>
                  <a:srgbClr val="4F647D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online evaluation system and new professional development system</a:t>
            </a:r>
          </a:p>
        </p:txBody>
      </p:sp>
      <p:sp>
        <p:nvSpPr>
          <p:cNvPr id="119" name="Shape 119"/>
          <p:cNvSpPr>
            <a:spLocks/>
          </p:cNvSpPr>
          <p:nvPr/>
        </p:nvSpPr>
        <p:spPr bwMode="auto">
          <a:xfrm rot="5400000">
            <a:off x="7763669" y="2477294"/>
            <a:ext cx="546100" cy="1690688"/>
          </a:xfrm>
          <a:prstGeom prst="rightBrace">
            <a:avLst>
              <a:gd name="adj1" fmla="val 0"/>
              <a:gd name="adj2" fmla="val 50000"/>
            </a:avLst>
          </a:prstGeom>
          <a:noFill/>
          <a:ln w="9525">
            <a:solidFill>
              <a:srgbClr val="565047"/>
            </a:solidFill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9963" name="Rectangle 33"/>
          <p:cNvSpPr>
            <a:spLocks noChangeArrowheads="1"/>
          </p:cNvSpPr>
          <p:nvPr/>
        </p:nvSpPr>
        <p:spPr bwMode="auto">
          <a:xfrm>
            <a:off x="242888" y="784225"/>
            <a:ext cx="9525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>
                <a:solidFill>
                  <a:srgbClr val="4F647D"/>
                </a:solidFill>
                <a:latin typeface="Arial" pitchFamily="34" charset="0"/>
                <a:cs typeface="Arial" pitchFamily="34" charset="0"/>
              </a:rPr>
              <a:t>Information</a:t>
            </a:r>
          </a:p>
        </p:txBody>
      </p:sp>
      <p:sp>
        <p:nvSpPr>
          <p:cNvPr id="39964" name="Rectangle 34"/>
          <p:cNvSpPr>
            <a:spLocks noChangeArrowheads="1"/>
          </p:cNvSpPr>
          <p:nvPr/>
        </p:nvSpPr>
        <p:spPr bwMode="auto">
          <a:xfrm>
            <a:off x="1890713" y="784225"/>
            <a:ext cx="13271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4F647D"/>
                </a:solidFill>
                <a:latin typeface="Arial" pitchFamily="34" charset="0"/>
                <a:cs typeface="Arial" pitchFamily="34" charset="0"/>
              </a:rPr>
              <a:t>Instruction</a:t>
            </a:r>
          </a:p>
        </p:txBody>
      </p:sp>
      <p:cxnSp>
        <p:nvCxnSpPr>
          <p:cNvPr id="36" name="Elbow Connector 35"/>
          <p:cNvCxnSpPr/>
          <p:nvPr/>
        </p:nvCxnSpPr>
        <p:spPr>
          <a:xfrm flipV="1">
            <a:off x="260350" y="806450"/>
            <a:ext cx="1538288" cy="242888"/>
          </a:xfrm>
          <a:prstGeom prst="bentConnector3">
            <a:avLst>
              <a:gd name="adj1" fmla="val 490"/>
            </a:avLst>
          </a:prstGeom>
          <a:ln w="63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flipV="1">
            <a:off x="1928813" y="806450"/>
            <a:ext cx="6953250" cy="233363"/>
          </a:xfrm>
          <a:prstGeom prst="bentConnector3">
            <a:avLst>
              <a:gd name="adj1" fmla="val 39"/>
            </a:avLst>
          </a:prstGeom>
          <a:ln w="63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967" name="TextBox 32"/>
          <p:cNvSpPr txBox="1">
            <a:spLocks noChangeArrowheads="1"/>
          </p:cNvSpPr>
          <p:nvPr/>
        </p:nvSpPr>
        <p:spPr bwMode="auto">
          <a:xfrm>
            <a:off x="7121525" y="2173288"/>
            <a:ext cx="17938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en-US" sz="120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Educator Effectiveness: </a:t>
            </a:r>
            <a:br>
              <a:rPr lang="en-US" sz="120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</a:br>
            <a:r>
              <a:rPr lang="en-US" sz="100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Evaluation and Professional Development</a:t>
            </a:r>
          </a:p>
        </p:txBody>
      </p:sp>
      <p:sp>
        <p:nvSpPr>
          <p:cNvPr id="40" name="Rectangle 39"/>
          <p:cNvSpPr>
            <a:spLocks noChangeAspect="1"/>
          </p:cNvSpPr>
          <p:nvPr/>
        </p:nvSpPr>
        <p:spPr>
          <a:xfrm>
            <a:off x="5310188" y="4041775"/>
            <a:ext cx="1433512" cy="808038"/>
          </a:xfrm>
          <a:prstGeom prst="rect">
            <a:avLst/>
          </a:prstGeom>
          <a:solidFill>
            <a:srgbClr val="E16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81613" y="4041775"/>
            <a:ext cx="1525587" cy="808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prstClr val="white"/>
                </a:solidFill>
                <a:latin typeface="Arial" pitchFamily="34" charset="0"/>
                <a:ea typeface="ＭＳ Ｐゴシック"/>
                <a:cs typeface="Arial" pitchFamily="34" charset="0"/>
              </a:rPr>
              <a:t>Test Nav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prstClr val="white"/>
                </a:solidFill>
                <a:latin typeface="Arial" pitchFamily="34" charset="0"/>
                <a:ea typeface="ＭＳ Ｐゴシック"/>
                <a:cs typeface="Arial" pitchFamily="34" charset="0"/>
              </a:rPr>
              <a:t>Summative</a:t>
            </a:r>
            <a:br>
              <a:rPr lang="en-US" sz="1100" dirty="0">
                <a:solidFill>
                  <a:prstClr val="white"/>
                </a:solidFill>
                <a:latin typeface="Arial" pitchFamily="34" charset="0"/>
                <a:ea typeface="ＭＳ Ｐゴシック"/>
                <a:cs typeface="Arial" pitchFamily="34" charset="0"/>
              </a:rPr>
            </a:br>
            <a:r>
              <a:rPr lang="en-US" sz="1100" dirty="0">
                <a:solidFill>
                  <a:prstClr val="white"/>
                </a:solidFill>
                <a:latin typeface="Arial" pitchFamily="34" charset="0"/>
                <a:ea typeface="ＭＳ Ｐゴシック"/>
                <a:cs typeface="Arial" pitchFamily="34" charset="0"/>
              </a:rPr>
              <a:t>Assessment</a:t>
            </a:r>
            <a:endParaRPr lang="en-US" sz="1100" b="1" dirty="0">
              <a:solidFill>
                <a:prstClr val="white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 b="1" dirty="0">
              <a:solidFill>
                <a:prstClr val="white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42" name="Rectangle 41"/>
          <p:cNvSpPr>
            <a:spLocks noChangeAspect="1"/>
          </p:cNvSpPr>
          <p:nvPr/>
        </p:nvSpPr>
        <p:spPr>
          <a:xfrm>
            <a:off x="3846513" y="4041775"/>
            <a:ext cx="1433512" cy="808038"/>
          </a:xfrm>
          <a:prstGeom prst="rect">
            <a:avLst/>
          </a:prstGeom>
          <a:solidFill>
            <a:srgbClr val="4F64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7938" y="4041775"/>
            <a:ext cx="1524000" cy="639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prstClr val="white"/>
                </a:solidFill>
                <a:latin typeface="Arial" pitchFamily="34" charset="0"/>
                <a:ea typeface="ＭＳ Ｐゴシック"/>
                <a:cs typeface="Arial" pitchFamily="34" charset="0"/>
              </a:rPr>
              <a:t>OpenClass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prstClr val="white"/>
                </a:solidFill>
                <a:latin typeface="Arial" pitchFamily="34" charset="0"/>
                <a:ea typeface="ＭＳ Ｐゴシック"/>
                <a:cs typeface="Arial" pitchFamily="34" charset="0"/>
              </a:rPr>
              <a:t>Collaboration</a:t>
            </a:r>
            <a:endParaRPr lang="en-US" sz="1100" b="1" dirty="0">
              <a:solidFill>
                <a:prstClr val="white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 b="1" dirty="0">
              <a:solidFill>
                <a:prstClr val="white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44" name="Rectangle 43"/>
          <p:cNvSpPr>
            <a:spLocks noChangeAspect="1"/>
          </p:cNvSpPr>
          <p:nvPr/>
        </p:nvSpPr>
        <p:spPr>
          <a:xfrm>
            <a:off x="2389188" y="4041775"/>
            <a:ext cx="1431925" cy="808038"/>
          </a:xfrm>
          <a:prstGeom prst="rect">
            <a:avLst/>
          </a:prstGeom>
          <a:solidFill>
            <a:srgbClr val="4F64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59025" y="4041775"/>
            <a:ext cx="1525588" cy="815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prstClr val="white"/>
                </a:solidFill>
                <a:latin typeface="Arial" pitchFamily="34" charset="0"/>
                <a:ea typeface="ＭＳ Ｐゴシック"/>
                <a:cs typeface="Arial" pitchFamily="34" charset="0"/>
              </a:rPr>
              <a:t>Schoolnet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prstClr val="white"/>
                </a:solidFill>
                <a:latin typeface="Arial" pitchFamily="34" charset="0"/>
                <a:ea typeface="ＭＳ Ｐゴシック"/>
                <a:cs typeface="Arial" pitchFamily="34" charset="0"/>
              </a:rPr>
              <a:t>Instructional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prstClr val="white"/>
                </a:solidFill>
                <a:latin typeface="Arial" pitchFamily="34" charset="0"/>
                <a:ea typeface="ＭＳ Ｐゴシック"/>
                <a:cs typeface="Arial" pitchFamily="34" charset="0"/>
              </a:rPr>
              <a:t>Tools and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prstClr val="white"/>
                </a:solidFill>
                <a:latin typeface="Arial" pitchFamily="34" charset="0"/>
                <a:ea typeface="ＭＳ Ｐゴシック"/>
                <a:cs typeface="Arial" pitchFamily="34" charset="0"/>
              </a:rPr>
              <a:t>Assessment</a:t>
            </a:r>
            <a:endParaRPr lang="en-US" sz="1050" b="1" dirty="0">
              <a:solidFill>
                <a:prstClr val="white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46" name="Rectangle 45"/>
          <p:cNvSpPr>
            <a:spLocks noChangeAspect="1"/>
          </p:cNvSpPr>
          <p:nvPr/>
        </p:nvSpPr>
        <p:spPr>
          <a:xfrm>
            <a:off x="304800" y="4049713"/>
            <a:ext cx="1493838" cy="808037"/>
          </a:xfrm>
          <a:prstGeom prst="rect">
            <a:avLst/>
          </a:prstGeom>
          <a:solidFill>
            <a:srgbClr val="8EC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8EC02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74638" y="4049713"/>
            <a:ext cx="1352550" cy="808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prstClr val="white"/>
                </a:solidFill>
                <a:latin typeface="Arial" pitchFamily="34" charset="0"/>
                <a:ea typeface="ＭＳ Ｐゴシック"/>
                <a:cs typeface="Arial" pitchFamily="34" charset="0"/>
              </a:rPr>
              <a:t>PowerSchool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prstClr val="white"/>
                </a:solidFill>
                <a:latin typeface="Arial" pitchFamily="34" charset="0"/>
                <a:ea typeface="ＭＳ Ｐゴシック"/>
                <a:cs typeface="Arial" pitchFamily="34" charset="0"/>
              </a:rPr>
              <a:t>Student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prstClr val="white"/>
                </a:solidFill>
                <a:latin typeface="Arial" pitchFamily="34" charset="0"/>
                <a:ea typeface="ＭＳ Ｐゴシック"/>
                <a:cs typeface="Arial" pitchFamily="34" charset="0"/>
              </a:rPr>
              <a:t>Information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 b="1" dirty="0">
              <a:solidFill>
                <a:prstClr val="white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48" name="Rectangle 47"/>
          <p:cNvSpPr>
            <a:spLocks noChangeAspect="1"/>
          </p:cNvSpPr>
          <p:nvPr/>
        </p:nvSpPr>
        <p:spPr>
          <a:xfrm>
            <a:off x="7161213" y="4041775"/>
            <a:ext cx="1450975" cy="808038"/>
          </a:xfrm>
          <a:prstGeom prst="rect">
            <a:avLst/>
          </a:prstGeom>
          <a:solidFill>
            <a:srgbClr val="696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132638" y="4041775"/>
            <a:ext cx="1479550" cy="639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prstClr val="white"/>
                </a:solidFill>
                <a:latin typeface="Arial" pitchFamily="34" charset="0"/>
                <a:ea typeface="ＭＳ Ｐゴシック"/>
                <a:cs typeface="Arial" pitchFamily="34" charset="0"/>
              </a:rPr>
              <a:t>Truenorthlogic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prstClr val="white"/>
                </a:solidFill>
                <a:latin typeface="Arial" pitchFamily="34" charset="0"/>
                <a:ea typeface="ＭＳ Ｐゴシック"/>
                <a:cs typeface="Arial" pitchFamily="34" charset="0"/>
              </a:rPr>
              <a:t>Evaluation and PD</a:t>
            </a:r>
            <a:endParaRPr lang="en-US" sz="1100" b="1" dirty="0">
              <a:solidFill>
                <a:prstClr val="white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 b="1" dirty="0">
              <a:solidFill>
                <a:prstClr val="white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pic>
        <p:nvPicPr>
          <p:cNvPr id="50" name="Picture 49" descr="Branding_IIS_Presentation_101212Q.pdf"/>
          <p:cNvPicPr>
            <a:picLocks noChangeAspect="1"/>
          </p:cNvPicPr>
          <p:nvPr/>
        </p:nvPicPr>
        <p:blipFill>
          <a:blip r:embed="rId8" cstate="print"/>
          <a:srcRect t="20000" b="26666"/>
          <a:stretch>
            <a:fillRect/>
          </a:stretch>
        </p:blipFill>
        <p:spPr bwMode="auto">
          <a:xfrm>
            <a:off x="3124200" y="0"/>
            <a:ext cx="2844800" cy="1172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2" name="Straight Connector 51"/>
          <p:cNvCxnSpPr/>
          <p:nvPr/>
        </p:nvCxnSpPr>
        <p:spPr>
          <a:xfrm>
            <a:off x="2057400" y="609600"/>
            <a:ext cx="6781800" cy="579120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286000" y="533400"/>
            <a:ext cx="6400800" cy="579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115" grpId="0" animBg="1"/>
      <p:bldP spid="116" grpId="0" animBg="1"/>
      <p:bldP spid="117" grpId="0"/>
      <p:bldP spid="118" grpId="0"/>
      <p:bldP spid="119" grpId="0" animBg="1"/>
      <p:bldP spid="40" grpId="0" animBg="1"/>
      <p:bldP spid="41" grpId="0"/>
      <p:bldP spid="42" grpId="0" animBg="1"/>
      <p:bldP spid="43" grpId="0"/>
      <p:bldP spid="44" grpId="0" animBg="1"/>
      <p:bldP spid="45" grpId="0"/>
      <p:bldP spid="46" grpId="0" animBg="1"/>
      <p:bldP spid="47" grpId="0"/>
      <p:bldP spid="48" grpId="0" animBg="1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171450" indent="-171450">
              <a:spcBef>
                <a:spcPts val="0"/>
              </a:spcBef>
              <a:spcAft>
                <a:spcPts val="300"/>
              </a:spcAft>
              <a:defRPr/>
            </a:pPr>
            <a:r>
              <a:rPr lang="en-US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Attendance</a:t>
            </a:r>
            <a:endParaRPr lang="en-US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1450" indent="-171450">
              <a:spcBef>
                <a:spcPts val="0"/>
              </a:spcBef>
              <a:spcAft>
                <a:spcPts val="300"/>
              </a:spcAft>
              <a:defRPr/>
            </a:pPr>
            <a:r>
              <a:rPr lang="en-US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Student Information</a:t>
            </a:r>
          </a:p>
          <a:p>
            <a:pPr marL="171450" indent="-171450">
              <a:spcBef>
                <a:spcPts val="0"/>
              </a:spcBef>
              <a:spcAft>
                <a:spcPts val="300"/>
              </a:spcAft>
              <a:defRPr/>
            </a:pPr>
            <a:r>
              <a:rPr lang="en-US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Scheduling</a:t>
            </a:r>
          </a:p>
          <a:p>
            <a:pPr marL="171450" indent="-171450">
              <a:spcBef>
                <a:spcPts val="0"/>
              </a:spcBef>
              <a:spcAft>
                <a:spcPts val="300"/>
              </a:spcAft>
              <a:defRPr/>
            </a:pPr>
            <a:r>
              <a:rPr lang="en-US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Grade book (report card)</a:t>
            </a:r>
            <a:endParaRPr lang="en-US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1450" indent="-171450">
              <a:spcBef>
                <a:spcPts val="0"/>
              </a:spcBef>
              <a:spcAft>
                <a:spcPts val="300"/>
              </a:spcAft>
              <a:defRPr/>
            </a:pPr>
            <a:r>
              <a:rPr lang="en-US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Transcripts</a:t>
            </a:r>
          </a:p>
          <a:p>
            <a:pPr marL="171450" indent="-171450">
              <a:spcBef>
                <a:spcPts val="0"/>
              </a:spcBef>
              <a:spcAft>
                <a:spcPts val="300"/>
              </a:spcAft>
              <a:defRPr/>
            </a:pPr>
            <a:r>
              <a:rPr lang="en-US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Replaces Performance Matters &amp; Orca</a:t>
            </a:r>
          </a:p>
          <a:p>
            <a:pPr marL="171450" indent="-171450">
              <a:spcBef>
                <a:spcPts val="0"/>
              </a:spcBef>
              <a:spcAft>
                <a:spcPts val="300"/>
              </a:spcAft>
              <a:buNone/>
              <a:defRPr/>
            </a:pPr>
            <a:endParaRPr lang="en-US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pic>
        <p:nvPicPr>
          <p:cNvPr id="4" name="Picture 4" descr="http://www.gcs.k12.in.us/uploads/image/Communications/Power%20Schoo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15000" cy="1914284"/>
          </a:xfrm>
          <a:prstGeom prst="rect">
            <a:avLst/>
          </a:prstGeom>
          <a:noFill/>
        </p:spPr>
      </p:pic>
      <p:pic>
        <p:nvPicPr>
          <p:cNvPr id="18434" name="Picture 2" descr="http://goo.gl/3FsG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362200"/>
            <a:ext cx="3438525" cy="2657476"/>
          </a:xfrm>
          <a:prstGeom prst="rect">
            <a:avLst/>
          </a:prstGeom>
          <a:noFill/>
        </p:spPr>
      </p:pic>
      <p:pic>
        <p:nvPicPr>
          <p:cNvPr id="6" name="Picture 6" descr="http://3.bp.blogspot.com/_fqqhuTNyIgM/TNStFGStWRI/AAAAAAAAAA8/cc_Q-bd4fRE/s1600/PowerTeach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1371600"/>
            <a:ext cx="5572125" cy="11620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3.bp.blogspot.com/_fqqhuTNyIgM/TNStFGStWRI/AAAAAAAAAA8/cc_Q-bd4fRE/s1600/PowerTeache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"/>
            <a:ext cx="7353300" cy="1533447"/>
          </a:xfrm>
          <a:prstGeom prst="rect">
            <a:avLst/>
          </a:prstGeom>
          <a:noFill/>
        </p:spPr>
      </p:pic>
      <p:pic>
        <p:nvPicPr>
          <p:cNvPr id="17410" name="Picture 2" descr="http://168.8.216.16/webpages/technology/powerschool/images/gradebook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578939"/>
            <a:ext cx="4507077" cy="3255439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76400"/>
            <a:ext cx="7696200" cy="40386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Grade Book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Report cards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Enter Assignments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Acts as Profile Card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endParaRPr lang="en-US" sz="32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endParaRPr lang="en-US" sz="32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More training on this on September 6th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590800"/>
            <a:ext cx="8229600" cy="3535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You need to use Mozilla Firefox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1450" lvl="0" indent="-171450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Download it here</a:t>
            </a: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  <a:hlinkClick r:id="rId2"/>
            </a:endParaRPr>
          </a:p>
          <a:p>
            <a:pPr marL="171450" lvl="0" indent="-171450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hlinkClick r:id="rId2"/>
              </a:rPr>
              <a:t>http</a:t>
            </a:r>
            <a:r>
              <a:rPr lang="en-US" sz="3200" dirty="0">
                <a:hlinkClick r:id="rId2"/>
              </a:rPr>
              <a:t>://www.mozilla.org/en-US/firefox/new/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pic>
        <p:nvPicPr>
          <p:cNvPr id="20482" name="Picture 2" descr="http://androidspin.com/wp-content/uploads/2012/06/mozilla-firefo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981200"/>
            <a:ext cx="1816599" cy="1752600"/>
          </a:xfrm>
          <a:prstGeom prst="rect">
            <a:avLst/>
          </a:prstGeom>
          <a:noFill/>
        </p:spPr>
      </p:pic>
      <p:pic>
        <p:nvPicPr>
          <p:cNvPr id="8" name="Picture 6" descr="http://3.bp.blogspot.com/_fqqhuTNyIgM/TNStFGStWRI/AAAAAAAAAA8/cc_Q-bd4fRE/s1600/PowerTeach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04800"/>
            <a:ext cx="6743700" cy="1406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602163"/>
          </a:xfrm>
        </p:spPr>
        <p:txBody>
          <a:bodyPr/>
          <a:lstStyle/>
          <a:p>
            <a:pPr marL="171450" lvl="0" indent="-171450" algn="ctr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en-US" b="1" u="sng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How do I get there?</a:t>
            </a:r>
          </a:p>
          <a:p>
            <a:pPr marL="171450" lvl="0" indent="-171450">
              <a:spcBef>
                <a:spcPts val="0"/>
              </a:spcBef>
              <a:spcAft>
                <a:spcPts val="300"/>
              </a:spcAft>
              <a:defRPr/>
            </a:pPr>
            <a:endParaRPr lang="en-US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1450" indent="-171450">
              <a:spcBef>
                <a:spcPts val="0"/>
              </a:spcBef>
              <a:spcAft>
                <a:spcPts val="300"/>
              </a:spcAft>
              <a:defRPr/>
            </a:pPr>
            <a:r>
              <a:rPr lang="en-US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ＭＳ Ｐゴシック"/>
                <a:cs typeface="Arial" pitchFamily="34" charset="0"/>
              </a:rPr>
              <a:t>www2 under applications    OR</a:t>
            </a:r>
          </a:p>
          <a:p>
            <a:pPr marL="171450" indent="-171450">
              <a:spcBef>
                <a:spcPts val="0"/>
              </a:spcBef>
              <a:spcAft>
                <a:spcPts val="300"/>
              </a:spcAft>
              <a:buNone/>
              <a:defRPr/>
            </a:pPr>
            <a:endParaRPr lang="en-US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1450" indent="-171450">
              <a:spcBef>
                <a:spcPts val="0"/>
              </a:spcBef>
              <a:spcAft>
                <a:spcPts val="300"/>
              </a:spcAft>
              <a:defRPr/>
            </a:pPr>
            <a:r>
              <a:rPr lang="en-US" dirty="0">
                <a:hlinkClick r:id="rId2"/>
              </a:rPr>
              <a:t>http://ps.wcpss.net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                     </a:t>
            </a:r>
            <a:r>
              <a:rPr lang="en-US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OR</a:t>
            </a:r>
            <a:endParaRPr lang="en-US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spcBef>
                <a:spcPts val="0"/>
              </a:spcBef>
              <a:spcAft>
                <a:spcPts val="300"/>
              </a:spcAft>
              <a:buNone/>
              <a:defRPr/>
            </a:pPr>
            <a:endParaRPr lang="en-US" b="1" dirty="0" smtClean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spcBef>
                <a:spcPts val="0"/>
              </a:spcBef>
              <a:spcAft>
                <a:spcPts val="300"/>
              </a:spcAft>
              <a:defRPr/>
            </a:pPr>
            <a:r>
              <a:rPr lang="en-US" dirty="0">
                <a:hlinkClick r:id="rId3"/>
              </a:rPr>
              <a:t>http://annettesteele.weebly.com/useful-links.html</a:t>
            </a:r>
            <a:r>
              <a:rPr lang="en-US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   				 </a:t>
            </a:r>
            <a:r>
              <a:rPr lang="en-US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OR</a:t>
            </a:r>
            <a:endParaRPr lang="en-US" dirty="0"/>
          </a:p>
          <a:p>
            <a:pPr marL="171450" lvl="0" indent="-171450">
              <a:spcBef>
                <a:spcPts val="0"/>
              </a:spcBef>
              <a:spcAft>
                <a:spcPts val="300"/>
              </a:spcAft>
              <a:defRPr/>
            </a:pPr>
            <a:endParaRPr lang="en-US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10" name="Picture 6" descr="http://3.bp.blogspot.com/_fqqhuTNyIgM/TNStFGStWRI/AAAAAAAAAA8/cc_Q-bd4fRE/s1600/PowerTeach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28600"/>
            <a:ext cx="6743700" cy="1406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ictu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133600"/>
            <a:ext cx="8205047" cy="4191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90600" y="1119426"/>
            <a:ext cx="59436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ow to Access 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rom Home         </a:t>
            </a:r>
            <a:r>
              <a:rPr lang="en-US" dirty="0" smtClean="0">
                <a:hlinkClick r:id="rId3"/>
              </a:rPr>
              <a:t>http://www.wcpss.net/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7239000" y="1447800"/>
            <a:ext cx="4572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Picture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0" y="3429000"/>
            <a:ext cx="6096000" cy="3429000"/>
          </a:xfrm>
          <a:prstGeom prst="rect">
            <a:avLst/>
          </a:prstGeom>
        </p:spPr>
      </p:pic>
      <p:sp>
        <p:nvSpPr>
          <p:cNvPr id="14" name="Right Arrow 13"/>
          <p:cNvSpPr/>
          <p:nvPr/>
        </p:nvSpPr>
        <p:spPr>
          <a:xfrm>
            <a:off x="1752600" y="4648200"/>
            <a:ext cx="1295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6" descr="http://3.bp.blogspot.com/_fqqhuTNyIgM/TNStFGStWRI/AAAAAAAAAA8/cc_Q-bd4fRE/s1600/PowerTeach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0"/>
            <a:ext cx="5829300" cy="12156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676400"/>
            <a:ext cx="8577580" cy="3100330"/>
          </a:xfrm>
          <a:prstGeom prst="rect">
            <a:avLst/>
          </a:prstGeom>
        </p:spPr>
      </p:pic>
      <p:sp>
        <p:nvSpPr>
          <p:cNvPr id="4" name="Down Arrow 3"/>
          <p:cNvSpPr/>
          <p:nvPr/>
        </p:nvSpPr>
        <p:spPr>
          <a:xfrm rot="3857206">
            <a:off x="6143975" y="2938310"/>
            <a:ext cx="762000" cy="16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6" descr="http://3.bp.blogspot.com/_fqqhuTNyIgM/TNStFGStWRI/AAAAAAAAAA8/cc_Q-bd4fRE/s1600/PowerTeach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63500"/>
            <a:ext cx="7734300" cy="161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859</Words>
  <Application>Microsoft Office PowerPoint</Application>
  <PresentationFormat>On-screen Show (4:3)</PresentationFormat>
  <Paragraphs>197</Paragraphs>
  <Slides>24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Powerschool </dc:title>
  <dc:creator>asteele</dc:creator>
  <cp:lastModifiedBy>asteele</cp:lastModifiedBy>
  <cp:revision>73</cp:revision>
  <dcterms:created xsi:type="dcterms:W3CDTF">2013-08-18T02:06:30Z</dcterms:created>
  <dcterms:modified xsi:type="dcterms:W3CDTF">2013-08-20T01:26:10Z</dcterms:modified>
</cp:coreProperties>
</file>